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459" r:id="rId3"/>
    <p:sldId id="460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71" r:id="rId16"/>
    <p:sldId id="472" r:id="rId17"/>
    <p:sldId id="473" r:id="rId18"/>
    <p:sldId id="474" r:id="rId19"/>
    <p:sldId id="475" r:id="rId20"/>
    <p:sldId id="476" r:id="rId21"/>
    <p:sldId id="477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1" d="100"/>
          <a:sy n="71" d="100"/>
        </p:scale>
        <p:origin x="-2064" y="-468"/>
      </p:cViewPr>
      <p:guideLst>
        <p:guide orient="horz" pos="1973"/>
        <p:guide pos="28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30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116;&#21333;&#20803;\&#20864;&#25945;&#33521;&#35821;&#20843;&#24180;&#32423;&#19979;&#20876;&#31532;&#20116;&#21333;&#20803;&#31532;&#20116;&#35838;&#26102;\Lesson29_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116;&#21333;&#20803;\&#20864;&#25945;&#33521;&#35821;&#20843;&#24180;&#32423;&#19979;&#20876;&#31532;&#20116;&#21333;&#20803;&#31532;&#20116;&#35838;&#26102;\Lesson29_&#35838;&#25991;&#24405;&#38899;_128k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anose="02020603050405020304" pitchFamily="18" charset="0"/>
                <a:sym typeface="+mn-ea"/>
              </a:rPr>
              <a:t>Lesson 29  How to Push a Product</a:t>
            </a:r>
            <a:endParaRPr lang="en-US" altLang="zh-CN" sz="3600" b="1" i="1" dirty="0">
              <a:solidFill>
                <a:srgbClr val="0000CC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08380" y="62230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Unit 5　Buying and Selling</a:t>
            </a:r>
            <a:endParaRPr sz="4400" b="1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pic>
        <p:nvPicPr>
          <p:cNvPr id="12296" name="图片 1"/>
          <p:cNvPicPr>
            <a:picLocks noChangeAspect="1"/>
          </p:cNvPicPr>
          <p:nvPr/>
        </p:nvPicPr>
        <p:blipFill>
          <a:blip r:embed="rId1" cstate="print"/>
          <a:srcRect l="5901" r="16925" b="22646"/>
          <a:stretch>
            <a:fillRect/>
          </a:stretch>
        </p:blipFill>
        <p:spPr>
          <a:xfrm>
            <a:off x="2316480" y="1955165"/>
            <a:ext cx="4511675" cy="2947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48740" y="670242"/>
            <a:ext cx="5080000" cy="421653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2.Find ways to catch their eye.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catch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one’s eye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意思是“引起某人的注意”。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They made many posters to catch our eye</a:t>
            </a:r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做了许多海报去吸引我们的目光。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(1)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catch one’s eye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还可意为“和某人的目光相遇”。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As soon as we caught his eye,he would be shy.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我们一遇到他的目光,他就会害羞。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38240" y="429895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81735" y="523875"/>
            <a:ext cx="6013450" cy="450659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(2)由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eye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组成的短语: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①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 one’s eyes open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心知肚明。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She knew that with her eyes open.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她很了解那件事。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②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 eye for an eye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以牙还牙。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 took an eye for an eye.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他以牙还牙。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③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keep an eye on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照看。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Please keep an eye on the children.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请照看一下孩子们。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④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have an eye for sth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对某物有鉴赏力。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Be creative and have an eye for quality.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富有创造性和高品质的鉴赏能力。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768465" y="407543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3945" y="435610"/>
            <a:ext cx="6054090" cy="544764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3.People coming to trade shows already have an interest in similar products.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have an interest in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意思是“在某方面有兴趣”,其中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interest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是名词,意思是“兴趣”。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 has an interest in music.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他对音乐有兴趣。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(1)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interest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作名词组成的短语: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lack of interest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缺乏兴趣;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 interest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有兴趣;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show interest in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对某事/物有兴趣;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take an interest in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对……产生兴趣;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have no interest in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对某事/物不感兴趣;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lose interest in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对某事/物失去兴趣。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14160" y="459168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18590" y="700088"/>
            <a:ext cx="5080000" cy="415498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interest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可以作动词,意思是“使感兴趣”。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This book will interest you.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这本书将会使你感兴趣。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interested,interesting</a:t>
            </a:r>
            <a:endParaRPr lang="en-US" altLang="zh-CN" sz="2400" b="1" i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interested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和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interesting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都是形容词,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interested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一般用来修饰人,意思是“对……感兴趣”,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interesting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一般用来修饰物,意思是“有趣的”。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She is interested in that interesting book</a:t>
            </a:r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她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对那本有趣的书很感兴趣。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38240" y="429895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53795" y="641033"/>
            <a:ext cx="5080000" cy="5029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4.People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get to know the advantage of your product after they experience using it.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◆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 to do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意思是“开始感受到,达到”,期间有一个过程。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Children get to know each other from games.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孩子们通过游戏开始互相了解。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 sb/sth to do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意思是“让某人/某物去做某事”。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 sometimes get my sister to help me do chores.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有时候,我让我妹妹帮我做些杂物活。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59475" y="42418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03985" y="644843"/>
            <a:ext cx="5080000" cy="45243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◆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experience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作动词,意思是“感受,经历”,接名词或者代词。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With your help,I experienced success happily.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在你的帮助下,我尝到了成功的喜悦。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experience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也可以作不可数名词,意思是“经验,阅历”,有时可以作可数名词,意思是“一次经历”。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 has some travelling experience.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他有一些旅游的经验。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She had a great experience in Beijing</a:t>
            </a:r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她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在北京有一次很棒的经历。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38240" y="429895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/>
          </p:cNvSpPr>
          <p:nvPr>
            <p:ph type="title"/>
          </p:nvPr>
        </p:nvSpPr>
        <p:spPr>
          <a:xfrm>
            <a:off x="827088" y="1989138"/>
            <a:ext cx="8077200" cy="1143000"/>
          </a:xfrm>
        </p:spPr>
        <p:txBody>
          <a:bodyPr vert="horz" wrap="square" lIns="91440" tIns="45720" rIns="91440" bIns="45720" anchor="ctr"/>
          <a:lstStyle/>
          <a:p>
            <a:pPr algn="l">
              <a:lnSpc>
                <a:spcPct val="150000"/>
              </a:lnSpc>
            </a:pP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Read the lesson and write true (T) or false (F).</a:t>
            </a:r>
            <a:b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Making your product is just half the battle.</a:t>
            </a:r>
            <a:b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There are only three ways to push a product.</a:t>
            </a:r>
            <a:b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 Customers learn the advantages of a product by using it.</a:t>
            </a:r>
            <a:b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Only excellent advertising can help you succeed.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772995" y="1384836"/>
            <a:ext cx="792088" cy="5181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T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986861" y="2079254"/>
            <a:ext cx="792088" cy="5181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F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330485" y="3292384"/>
            <a:ext cx="792088" cy="5181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T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986966" y="4576564"/>
            <a:ext cx="792088" cy="5181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F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" name="图片 9" descr="3014ab8e6473f5ac94ed5931a188606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811" b="20288"/>
          <a:stretch>
            <a:fillRect/>
          </a:stretch>
        </p:blipFill>
        <p:spPr>
          <a:xfrm>
            <a:off x="4931410" y="4576445"/>
            <a:ext cx="2578735" cy="1627505"/>
          </a:xfrm>
          <a:prstGeom prst="round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/>
          </p:cNvSpPr>
          <p:nvPr>
            <p:ph type="title"/>
          </p:nvPr>
        </p:nvSpPr>
        <p:spPr>
          <a:xfrm>
            <a:off x="684213" y="2857500"/>
            <a:ext cx="8077200" cy="1143000"/>
          </a:xfrm>
        </p:spPr>
        <p:txBody>
          <a:bodyPr vert="horz" wrap="square" lIns="91440" tIns="45720" rIns="91440" bIns="45720" anchor="ctr"/>
          <a:lstStyle/>
          <a:p>
            <a:pPr algn="l" fontAlgn="auto">
              <a:lnSpc>
                <a:spcPct val="100000"/>
              </a:lnSpc>
            </a:pP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Complete the passage with the correct forms of the words or phrases in the box.</a:t>
            </a:r>
            <a:b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It’s not easy to make your product succeed. Because there are always</a:t>
            </a:r>
            <a:r>
              <a:rPr lang="en-US" altLang="zh-CN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______  </a:t>
            </a:r>
            <a: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products on the market, you have to put in more effort. You should choose specific  ________  , then create a perfect ad to __________________. When they buy your product, ______ them good service. Remember, _______ advertising will always make your product __________.</a:t>
            </a:r>
            <a:br>
              <a: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31840" y="2708920"/>
            <a:ext cx="1553210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similar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59915" y="3517265"/>
            <a:ext cx="1918335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customers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4230" y="4000500"/>
            <a:ext cx="3107690" cy="944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catch their eye</a:t>
            </a:r>
            <a:b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1560" y="4437112"/>
            <a:ext cx="1433512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offer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72200" y="4437112"/>
            <a:ext cx="1962785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excellent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9270" y="5236845"/>
            <a:ext cx="2380615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stand out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4230" y="1722755"/>
            <a:ext cx="77978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  <a:sym typeface="+mn-ea"/>
              </a:rPr>
              <a:t>customer similar offer excellent  stand out   catch one’s eye</a:t>
            </a:r>
            <a:endParaRPr lang="en-US" altLang="zh-CN" sz="2400" b="1" dirty="0">
              <a:latin typeface="Times New Roman" panose="02020603050405020304" pitchFamily="18" charset="0"/>
              <a:ea typeface="Times New Roman" panose="02020603050405020304" pitchFamily="18" charset="0"/>
              <a:cs typeface="+mj-cs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8700" y="533400"/>
            <a:ext cx="710057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1.He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杰出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相似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mother.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3.I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help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顾客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products.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提供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neighbourhood.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5.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尝试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enjoy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81250" y="1329690"/>
            <a:ext cx="17329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stands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out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381250" y="1847850"/>
            <a:ext cx="12503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similar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943860" y="2240280"/>
            <a:ext cx="17233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customers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062605" y="2640330"/>
            <a:ext cx="10515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offers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628775" y="3517900"/>
            <a:ext cx="9798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Taste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3015" y="446532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53795" y="749935"/>
            <a:ext cx="651510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18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364615" y="356743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/>
          <p:nvPr/>
        </p:nvSpPr>
        <p:spPr>
          <a:xfrm>
            <a:off x="323215" y="1120140"/>
            <a:ext cx="6832600" cy="24377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algn="l" eaLnBrk="1" hangingPunct="1">
              <a:lnSpc>
                <a:spcPct val="120000"/>
              </a:lnSpc>
              <a:spcBef>
                <a:spcPct val="10000"/>
              </a:spcBef>
              <a:buClr>
                <a:srgbClr val="000000"/>
              </a:buClr>
              <a:buNone/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sym typeface="+mn-ea"/>
              </a:rPr>
              <a:t>1. What is important for pushing a product?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sym typeface="+mn-ea"/>
            </a:endParaRPr>
          </a:p>
          <a:p>
            <a:pPr marL="0" lvl="0" indent="0"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sym typeface="+mn-ea"/>
              </a:rPr>
              <a:t>2. If you had your own product to sell, how    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MS PGothic" panose="020B0600070205080204" pitchFamily="34" charset="-128"/>
              <a:sym typeface="+mn-ea"/>
            </a:endParaRPr>
          </a:p>
          <a:p>
            <a:pPr marL="0" lvl="0" indent="0"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sym typeface="+mn-ea"/>
              </a:rPr>
              <a:t>    would you push it?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MS PGothic" panose="020B0600070205080204" pitchFamily="34" charset="-128"/>
              <a:sym typeface="+mn-ea"/>
            </a:endParaRPr>
          </a:p>
          <a:p>
            <a:pPr marL="0" lvl="0" indent="0" algn="l" eaLnBrk="1" hangingPunct="1">
              <a:lnSpc>
                <a:spcPct val="120000"/>
              </a:lnSpc>
              <a:spcBef>
                <a:spcPct val="10000"/>
              </a:spcBef>
              <a:buClr>
                <a:srgbClr val="000000"/>
              </a:buClr>
              <a:buNone/>
            </a:pP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MS PGothic" panose="020B0600070205080204" pitchFamily="34" charset="-128"/>
              <a:sym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366135" y="26574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anose="02020603050405020304" pitchFamily="18" charset="0"/>
                <a:ea typeface="微软雅黑" panose="020B0503020204020204" charset="-122"/>
              </a:rPr>
              <a:t>Free talk</a:t>
            </a:r>
            <a:endParaRPr lang="en-US" altLang="zh-CN" sz="2800" b="1" dirty="0">
              <a:solidFill>
                <a:srgbClr val="B60A9F"/>
              </a:solidFill>
              <a:effectLst/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10246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651058" y="3583940"/>
            <a:ext cx="3505200" cy="2095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6490" y="1214437"/>
            <a:ext cx="5080000" cy="4358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 fontAlgn="auto"/>
            <a:r>
              <a:rPr lang="en-US" altLang="zh-CN" sz="2800" b="1" i="1" u="none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(1)Remember,you need to make your product stand out.</a:t>
            </a:r>
            <a:endParaRPr lang="en-US" altLang="zh-CN" sz="2800" b="1" i="1" u="none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(2)Find ways to catch their eye.</a:t>
            </a:r>
            <a:endParaRPr lang="en-US" altLang="zh-CN" sz="2800" b="1" i="1" u="none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(3)People coming to trade shows already have an interest in similar products.</a:t>
            </a:r>
            <a:endParaRPr lang="en-US" altLang="zh-CN" sz="2800" b="1" i="1" u="none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(4)People get to know the advantages of your product after they experience using it.</a:t>
            </a:r>
            <a:endParaRPr lang="en-US" altLang="zh-CN" sz="2800" b="1" i="1" u="none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  <a:p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26490" y="269240"/>
            <a:ext cx="675005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80100" y="4393565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04620" y="362585"/>
            <a:ext cx="669671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closed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study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customers’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ages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other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information.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experience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product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buy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3.Offering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samples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deals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3240" y="1608455"/>
            <a:ext cx="14598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interests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905000" y="2472690"/>
            <a:ext cx="10121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enjoy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372360" y="3322955"/>
            <a:ext cx="17233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customers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902200" y="3751580"/>
            <a:ext cx="2687320" cy="1864995"/>
          </a:xfrm>
          <a:prstGeom prst="ellipse">
            <a:avLst/>
          </a:prstGeom>
        </p:spPr>
      </p:pic>
      <p:pic>
        <p:nvPicPr>
          <p:cNvPr id="7" name="Lesson29_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812360" y="1052736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5480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93495" y="612140"/>
            <a:ext cx="6362065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decide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whether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statements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false.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choose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correct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media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push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product.	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Going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trade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shows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present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product.	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product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must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buy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it.	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09870" y="1929130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309870" y="2751455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493770" y="3599180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4825" y="4117340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63905" y="609600"/>
            <a:ext cx="804799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ways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their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eye.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know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product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experience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product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really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shine.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trade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shows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product.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product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samples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deals. 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48685" y="995045"/>
            <a:ext cx="9925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catch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244340" y="1427480"/>
            <a:ext cx="28289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advantages of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157095" y="2316480"/>
            <a:ext cx="19018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suggestions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742180" y="3169920"/>
            <a:ext cx="152336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present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470660" y="3587750"/>
            <a:ext cx="9334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Push</a:t>
            </a:r>
            <a:endParaRPr lang="zh-CN" altLang="en-US" dirty="0"/>
          </a:p>
        </p:txBody>
      </p:sp>
      <p:pic>
        <p:nvPicPr>
          <p:cNvPr id="9" name="图片 8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639310" y="4309745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1600" y="332656"/>
            <a:ext cx="6459855" cy="536003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1.Remember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you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need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to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make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your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product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stand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out.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stand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out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意思是“出色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杰出”。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She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stood out before she got married.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她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结婚之前很出色。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【拓展】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(1)①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stand out as…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意思是“作为……是出色的”。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He </a:t>
            </a:r>
            <a:r>
              <a:rPr lang="zh-CN" altLang="en-US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stands out as the best student in his class.</a:t>
            </a:r>
            <a:endParaRPr lang="zh-CN" altLang="en-US" sz="2400" b="1" i="1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他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是他班里最出色的学生。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②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stand out among…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意思是“在……中是出色的”。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These </a:t>
            </a:r>
            <a:r>
              <a:rPr lang="zh-CN" altLang="en-US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two books stood out among all the books</a:t>
            </a:r>
            <a:r>
              <a:rPr lang="zh-CN" altLang="en-US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.              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这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两本书是所有书里面最好的。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242810" y="453580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87624" y="404664"/>
            <a:ext cx="5400600" cy="489364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stand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构成的短语: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①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stand aside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站一边。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Stand aside and let us pass.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站一边,让我们过去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②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stand by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袖手旁观。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How can you stand by and do nothing?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你怎么能袖手旁观、无所作为呢?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③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stand back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退后。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The policeman asked the spectators to stand back.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警察要旁观者退后。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④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stand for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代表。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What do the letters UN stand for?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字母UN代表什么?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72200" y="4365104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3645" y="466090"/>
            <a:ext cx="6041390" cy="450659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⑤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stand down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离职,退出证人席。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The judge asked the witness to stand down</a:t>
            </a:r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.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法官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要求目击者退出证人席。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⑥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stand up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站立。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She stood up when they came in.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当他们进来时,她站了起来。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⑦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stand up 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勇敢反对。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Well,somebody got to stand up to him.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但是,总有个人要站出来反驳他。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⑧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stand over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监督。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 hate to have my boss standing over me.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我不喜欢上司监督我。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09740" y="397827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5159</Words>
  <Application>WPS 演示</Application>
  <PresentationFormat>全屏显示(4:3)</PresentationFormat>
  <Paragraphs>198</Paragraphs>
  <Slides>19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6" baseType="lpstr">
      <vt:lpstr>Arial</vt:lpstr>
      <vt:lpstr>宋体</vt:lpstr>
      <vt:lpstr>Wingdings</vt:lpstr>
      <vt:lpstr>Aharoni</vt:lpstr>
      <vt:lpstr>Times New Roman</vt:lpstr>
      <vt:lpstr>楷体</vt:lpstr>
      <vt:lpstr>MS PGothic</vt:lpstr>
      <vt:lpstr>微软雅黑</vt:lpstr>
      <vt:lpstr>NEU-BZ-S92</vt:lpstr>
      <vt:lpstr>方正楷体_GBK</vt:lpstr>
      <vt:lpstr>方正书宋_GBK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Read the lesson and write true (T) or false (F). 1. Making your product is just half the battle. 2. There are only three ways to push a product. 3.  Customers learn the advantages of a product by using it. 4. Only excellent advertising can help you succeed.</vt:lpstr>
      <vt:lpstr>Complete the passage with the correct forms of the words or phrases in the box.   It’s not easy to make your product succeed. Because there are always______  products on the market, you have to put in more effort. You should choose specific  ________  , then create a perfect ad to __________________. When they buy your product, ______ them good service. Remember, _______ advertising will always make your product __________.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85</cp:revision>
  <dcterms:created xsi:type="dcterms:W3CDTF">2015-11-21T07:20:00Z</dcterms:created>
  <dcterms:modified xsi:type="dcterms:W3CDTF">2019-01-02T02:35:33Z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